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1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</p:sldIdLst>
  <p:sldSz cx="9144000" cy="6858000" type="screen4x3"/>
  <p:notesSz cx="6807200" cy="9939338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34595" autoAdjust="0"/>
    <p:restoredTop sz="94713" autoAdjust="0"/>
  </p:normalViewPr>
  <p:slideViewPr>
    <p:cSldViewPr>
      <p:cViewPr varScale="1">
        <p:scale>
          <a:sx n="109" d="100"/>
          <a:sy n="109" d="100"/>
        </p:scale>
        <p:origin x="1296" y="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282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9787" cy="49696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55838" y="0"/>
            <a:ext cx="2949787" cy="49696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EA7AA97-4872-4B04-B1D2-B99A325F72C4}" type="datetimeFigureOut">
              <a:rPr lang="it-IT" smtClean="0"/>
              <a:t>17/04/2023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920750" y="746125"/>
            <a:ext cx="4965700" cy="37258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0720" y="4721186"/>
            <a:ext cx="5445760" cy="447270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9440646"/>
            <a:ext cx="2949787" cy="49696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55838" y="9440646"/>
            <a:ext cx="2949787" cy="49696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8F60847-0FAE-4680-9E9D-3CDE8E271A49}" type="slidenum">
              <a:rPr lang="it-IT" smtClean="0"/>
              <a:t>‹N›</a:t>
            </a:fld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F60847-0FAE-4680-9E9D-3CDE8E271A49}" type="slidenum">
              <a:rPr lang="it-IT" smtClean="0"/>
              <a:t>1</a:t>
            </a:fld>
            <a:endParaRPr lang="it-IT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olo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it-IT"/>
              <a:t>Fare clic per modificare lo stile del titolo</a:t>
            </a:r>
            <a:endParaRPr kumimoji="0" lang="en-US"/>
          </a:p>
        </p:txBody>
      </p:sp>
      <p:sp>
        <p:nvSpPr>
          <p:cNvPr id="17" name="Sottotitolo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it-IT"/>
              <a:t>Fare clic per modificare lo stile del sottotitolo dello schema</a:t>
            </a:r>
            <a:endParaRPr kumimoji="0" lang="en-US"/>
          </a:p>
        </p:txBody>
      </p:sp>
      <p:sp>
        <p:nvSpPr>
          <p:cNvPr id="30" name="Segnaposto data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6EA528-A6E0-46AE-BE26-EE0A3399D7A5}" type="datetime1">
              <a:rPr lang="it-IT" smtClean="0"/>
              <a:t>17/04/2023</a:t>
            </a:fld>
            <a:endParaRPr lang="it-IT"/>
          </a:p>
        </p:txBody>
      </p:sp>
      <p:sp>
        <p:nvSpPr>
          <p:cNvPr id="19" name="Segnaposto piè di pagina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27" name="Segnaposto numero diapositiva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77277A-7F3B-41B2-B712-3D5764072B3D}" type="slidenum">
              <a:rPr lang="it-IT" smtClean="0"/>
              <a:t>‹N›</a:t>
            </a:fld>
            <a:endParaRPr lang="it-IT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it-IT"/>
              <a:t>Fare clic per modificare lo stile del titolo</a:t>
            </a:r>
            <a:endParaRPr kumimoji="0" lang="en-US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it-IT"/>
              <a:t>Fare clic per modificare stili del testo dello schema</a:t>
            </a:r>
          </a:p>
          <a:p>
            <a:pPr lvl="1" eaLnBrk="1" latinLnBrk="0" hangingPunct="1"/>
            <a:r>
              <a:rPr lang="it-IT"/>
              <a:t>Secondo livello</a:t>
            </a:r>
          </a:p>
          <a:p>
            <a:pPr lvl="2" eaLnBrk="1" latinLnBrk="0" hangingPunct="1"/>
            <a:r>
              <a:rPr lang="it-IT"/>
              <a:t>Terzo livello</a:t>
            </a:r>
          </a:p>
          <a:p>
            <a:pPr lvl="3" eaLnBrk="1" latinLnBrk="0" hangingPunct="1"/>
            <a:r>
              <a:rPr lang="it-IT"/>
              <a:t>Quarto livello</a:t>
            </a:r>
          </a:p>
          <a:p>
            <a:pPr lvl="4" eaLnBrk="1" latinLnBrk="0" hangingPunct="1"/>
            <a:r>
              <a:rPr lang="it-IT"/>
              <a:t>Quinto livello</a:t>
            </a:r>
            <a:endParaRPr kumimoji="0" lang="en-US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34CE5B-85A7-40F7-9292-68FEDF06F8BA}" type="datetime1">
              <a:rPr lang="it-IT" smtClean="0"/>
              <a:t>17/04/2023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77277A-7F3B-41B2-B712-3D5764072B3D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it-IT"/>
              <a:t>Fare clic per modificare lo stile del titolo</a:t>
            </a:r>
            <a:endParaRPr kumimoji="0" lang="en-US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it-IT"/>
              <a:t>Fare clic per modificare stili del testo dello schema</a:t>
            </a:r>
          </a:p>
          <a:p>
            <a:pPr lvl="1" eaLnBrk="1" latinLnBrk="0" hangingPunct="1"/>
            <a:r>
              <a:rPr lang="it-IT"/>
              <a:t>Secondo livello</a:t>
            </a:r>
          </a:p>
          <a:p>
            <a:pPr lvl="2" eaLnBrk="1" latinLnBrk="0" hangingPunct="1"/>
            <a:r>
              <a:rPr lang="it-IT"/>
              <a:t>Terzo livello</a:t>
            </a:r>
          </a:p>
          <a:p>
            <a:pPr lvl="3" eaLnBrk="1" latinLnBrk="0" hangingPunct="1"/>
            <a:r>
              <a:rPr lang="it-IT"/>
              <a:t>Quarto livello</a:t>
            </a:r>
          </a:p>
          <a:p>
            <a:pPr lvl="4" eaLnBrk="1" latinLnBrk="0" hangingPunct="1"/>
            <a:r>
              <a:rPr lang="it-IT"/>
              <a:t>Quinto livello</a:t>
            </a:r>
            <a:endParaRPr kumimoji="0" lang="en-US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331CA0-AB22-4FD4-871E-84D1474C2031}" type="datetime1">
              <a:rPr lang="it-IT" smtClean="0"/>
              <a:t>17/04/2023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77277A-7F3B-41B2-B712-3D5764072B3D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  <p:hf hd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it-IT"/>
              <a:t>Fare clic per modificare lo stile del titolo</a:t>
            </a:r>
            <a:endParaRPr kumimoji="0" lang="en-US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it-IT"/>
              <a:t>Fare clic per modificare stili del testo dello schema</a:t>
            </a:r>
          </a:p>
          <a:p>
            <a:pPr lvl="1" eaLnBrk="1" latinLnBrk="0" hangingPunct="1"/>
            <a:r>
              <a:rPr lang="it-IT"/>
              <a:t>Secondo livello</a:t>
            </a:r>
          </a:p>
          <a:p>
            <a:pPr lvl="2" eaLnBrk="1" latinLnBrk="0" hangingPunct="1"/>
            <a:r>
              <a:rPr lang="it-IT"/>
              <a:t>Terzo livello</a:t>
            </a:r>
          </a:p>
          <a:p>
            <a:pPr lvl="3" eaLnBrk="1" latinLnBrk="0" hangingPunct="1"/>
            <a:r>
              <a:rPr lang="it-IT"/>
              <a:t>Quarto livello</a:t>
            </a:r>
          </a:p>
          <a:p>
            <a:pPr lvl="4" eaLnBrk="1" latinLnBrk="0" hangingPunct="1"/>
            <a:r>
              <a:rPr lang="it-IT"/>
              <a:t>Quinto livello</a:t>
            </a:r>
            <a:endParaRPr kumimoji="0" lang="en-US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BA6D5A-E95D-48CB-AAAC-326D12E29B5F}" type="datetime1">
              <a:rPr lang="it-IT" smtClean="0"/>
              <a:t>17/04/2023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77277A-7F3B-41B2-B712-3D5764072B3D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it-IT"/>
              <a:t>Fare clic per modificare lo stile del titolo</a:t>
            </a:r>
            <a:endParaRPr kumimoji="0" lang="en-US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it-IT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6816E2-0C2D-4D4C-A677-B257729FCB21}" type="datetime1">
              <a:rPr lang="it-IT" smtClean="0"/>
              <a:t>17/04/2023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77277A-7F3B-41B2-B712-3D5764072B3D}" type="slidenum">
              <a:rPr lang="it-IT" smtClean="0"/>
              <a:t>‹N›</a:t>
            </a:fld>
            <a:endParaRPr lang="it-IT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it-IT"/>
              <a:t>Fare clic per modificare lo stile del titolo</a:t>
            </a:r>
            <a:endParaRPr kumimoji="0" lang="en-US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it-IT"/>
              <a:t>Fare clic per modificare stili del testo dello schema</a:t>
            </a:r>
          </a:p>
          <a:p>
            <a:pPr lvl="1" eaLnBrk="1" latinLnBrk="0" hangingPunct="1"/>
            <a:r>
              <a:rPr lang="it-IT"/>
              <a:t>Secondo livello</a:t>
            </a:r>
          </a:p>
          <a:p>
            <a:pPr lvl="2" eaLnBrk="1" latinLnBrk="0" hangingPunct="1"/>
            <a:r>
              <a:rPr lang="it-IT"/>
              <a:t>Terzo livello</a:t>
            </a:r>
          </a:p>
          <a:p>
            <a:pPr lvl="3" eaLnBrk="1" latinLnBrk="0" hangingPunct="1"/>
            <a:r>
              <a:rPr lang="it-IT"/>
              <a:t>Quarto livello</a:t>
            </a:r>
          </a:p>
          <a:p>
            <a:pPr lvl="4" eaLnBrk="1" latinLnBrk="0" hangingPunct="1"/>
            <a:r>
              <a:rPr lang="it-IT"/>
              <a:t>Quinto livello</a:t>
            </a:r>
            <a:endParaRPr kumimoji="0" lang="en-US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it-IT"/>
              <a:t>Fare clic per modificare stili del testo dello schema</a:t>
            </a:r>
          </a:p>
          <a:p>
            <a:pPr lvl="1" eaLnBrk="1" latinLnBrk="0" hangingPunct="1"/>
            <a:r>
              <a:rPr lang="it-IT"/>
              <a:t>Secondo livello</a:t>
            </a:r>
          </a:p>
          <a:p>
            <a:pPr lvl="2" eaLnBrk="1" latinLnBrk="0" hangingPunct="1"/>
            <a:r>
              <a:rPr lang="it-IT"/>
              <a:t>Terzo livello</a:t>
            </a:r>
          </a:p>
          <a:p>
            <a:pPr lvl="3" eaLnBrk="1" latinLnBrk="0" hangingPunct="1"/>
            <a:r>
              <a:rPr lang="it-IT"/>
              <a:t>Quarto livello</a:t>
            </a:r>
          </a:p>
          <a:p>
            <a:pPr lvl="4" eaLnBrk="1" latinLnBrk="0" hangingPunct="1"/>
            <a:r>
              <a:rPr lang="it-IT"/>
              <a:t>Quinto livello</a:t>
            </a:r>
            <a:endParaRPr kumimoji="0" lang="en-US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D974AE-B3DE-4FEB-8462-569D065B3AE2}" type="datetime1">
              <a:rPr lang="it-IT" smtClean="0"/>
              <a:t>17/04/2023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77277A-7F3B-41B2-B712-3D5764072B3D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it-IT"/>
              <a:t>Fare clic per modificare lo stile del titolo</a:t>
            </a:r>
            <a:endParaRPr kumimoji="0" lang="en-US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it-IT"/>
              <a:t>Fare clic per modificare stili del testo dello schema</a:t>
            </a:r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it-IT"/>
              <a:t>Fare clic per modificare stili del testo dello schema</a:t>
            </a:r>
          </a:p>
        </p:txBody>
      </p:sp>
      <p:sp>
        <p:nvSpPr>
          <p:cNvPr id="5" name="Segnaposto contenuto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it-IT"/>
              <a:t>Fare clic per modificare stili del testo dello schema</a:t>
            </a:r>
          </a:p>
          <a:p>
            <a:pPr lvl="1" eaLnBrk="1" latinLnBrk="0" hangingPunct="1"/>
            <a:r>
              <a:rPr lang="it-IT"/>
              <a:t>Secondo livello</a:t>
            </a:r>
          </a:p>
          <a:p>
            <a:pPr lvl="2" eaLnBrk="1" latinLnBrk="0" hangingPunct="1"/>
            <a:r>
              <a:rPr lang="it-IT"/>
              <a:t>Terzo livello</a:t>
            </a:r>
          </a:p>
          <a:p>
            <a:pPr lvl="3" eaLnBrk="1" latinLnBrk="0" hangingPunct="1"/>
            <a:r>
              <a:rPr lang="it-IT"/>
              <a:t>Quarto livello</a:t>
            </a:r>
          </a:p>
          <a:p>
            <a:pPr lvl="4" eaLnBrk="1" latinLnBrk="0" hangingPunct="1"/>
            <a:r>
              <a:rPr lang="it-IT"/>
              <a:t>Quinto livello</a:t>
            </a:r>
            <a:endParaRPr kumimoji="0" lang="en-US"/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it-IT"/>
              <a:t>Fare clic per modificare stili del testo dello schema</a:t>
            </a:r>
          </a:p>
          <a:p>
            <a:pPr lvl="1" eaLnBrk="1" latinLnBrk="0" hangingPunct="1"/>
            <a:r>
              <a:rPr lang="it-IT"/>
              <a:t>Secondo livello</a:t>
            </a:r>
          </a:p>
          <a:p>
            <a:pPr lvl="2" eaLnBrk="1" latinLnBrk="0" hangingPunct="1"/>
            <a:r>
              <a:rPr lang="it-IT"/>
              <a:t>Terzo livello</a:t>
            </a:r>
          </a:p>
          <a:p>
            <a:pPr lvl="3" eaLnBrk="1" latinLnBrk="0" hangingPunct="1"/>
            <a:r>
              <a:rPr lang="it-IT"/>
              <a:t>Quarto livello</a:t>
            </a:r>
          </a:p>
          <a:p>
            <a:pPr lvl="4" eaLnBrk="1" latinLnBrk="0" hangingPunct="1"/>
            <a:r>
              <a:rPr lang="it-IT"/>
              <a:t>Quinto livello</a:t>
            </a:r>
            <a:endParaRPr kumimoji="0" lang="en-US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300A77-CE77-401A-ABFE-62E3BF0BCF44}" type="datetime1">
              <a:rPr lang="it-IT" smtClean="0"/>
              <a:t>17/04/2023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77277A-7F3B-41B2-B712-3D5764072B3D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it-IT"/>
              <a:t>Fare clic per modificare lo stile del titolo</a:t>
            </a:r>
            <a:endParaRPr kumimoji="0" lang="en-US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000142-BD06-4E74-8FE7-02F93A9048C9}" type="datetime1">
              <a:rPr lang="it-IT" smtClean="0"/>
              <a:t>17/04/2023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77277A-7F3B-41B2-B712-3D5764072B3D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84124B-D531-460E-A2FD-3692266E9687}" type="datetime1">
              <a:rPr lang="it-IT" smtClean="0"/>
              <a:t>17/04/2023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77277A-7F3B-41B2-B712-3D5764072B3D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it-IT"/>
              <a:t>Fare clic per modificare lo stile del titolo</a:t>
            </a:r>
            <a:endParaRPr kumimoji="0" lang="en-US"/>
          </a:p>
        </p:txBody>
      </p:sp>
      <p:sp>
        <p:nvSpPr>
          <p:cNvPr id="3" name="Segnaposto testo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it-IT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it-IT"/>
              <a:t>Fare clic per modificare stili del testo dello schema</a:t>
            </a:r>
          </a:p>
          <a:p>
            <a:pPr lvl="1" eaLnBrk="1" latinLnBrk="0" hangingPunct="1"/>
            <a:r>
              <a:rPr lang="it-IT"/>
              <a:t>Secondo livello</a:t>
            </a:r>
          </a:p>
          <a:p>
            <a:pPr lvl="2" eaLnBrk="1" latinLnBrk="0" hangingPunct="1"/>
            <a:r>
              <a:rPr lang="it-IT"/>
              <a:t>Terzo livello</a:t>
            </a:r>
          </a:p>
          <a:p>
            <a:pPr lvl="3" eaLnBrk="1" latinLnBrk="0" hangingPunct="1"/>
            <a:r>
              <a:rPr lang="it-IT"/>
              <a:t>Quarto livello</a:t>
            </a:r>
          </a:p>
          <a:p>
            <a:pPr lvl="4" eaLnBrk="1" latinLnBrk="0" hangingPunct="1"/>
            <a:r>
              <a:rPr lang="it-IT"/>
              <a:t>Quinto livello</a:t>
            </a:r>
            <a:endParaRPr kumimoji="0" lang="en-US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84922D-8473-4B71-AA80-52E2BBBB6F6B}" type="datetime1">
              <a:rPr lang="it-IT" smtClean="0"/>
              <a:t>17/04/2023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77277A-7F3B-41B2-B712-3D5764072B3D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itaglia e arrotonda singolo angolo rettangolo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Triangolo rettangolo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it-IT"/>
              <a:t>Fare clic per modificare lo stile del titolo</a:t>
            </a:r>
            <a:endParaRPr kumimoji="0" lang="en-US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it-IT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F59745-754A-4292-A005-83BD0B68419E}" type="datetime1">
              <a:rPr lang="it-IT" smtClean="0"/>
              <a:t>17/04/2023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AD77277A-7F3B-41B2-B712-3D5764072B3D}" type="slidenum">
              <a:rPr lang="it-IT" smtClean="0"/>
              <a:t>‹N›</a:t>
            </a:fld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it-IT"/>
              <a:t>Fare clic sull'icona per inserire un'immagine</a:t>
            </a:r>
            <a:endParaRPr kumimoji="0" lang="en-US" dirty="0"/>
          </a:p>
        </p:txBody>
      </p:sp>
      <p:sp>
        <p:nvSpPr>
          <p:cNvPr id="10" name="Figura a mano libera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igura a mano libera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igura a mano libera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igura a mano libera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Segnaposto titolo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it-IT"/>
              <a:t>Fare clic per modificare lo stile del titolo</a:t>
            </a:r>
            <a:endParaRPr kumimoji="0" lang="en-US"/>
          </a:p>
        </p:txBody>
      </p:sp>
      <p:sp>
        <p:nvSpPr>
          <p:cNvPr id="30" name="Segnaposto testo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it-IT"/>
              <a:t>Fare clic per modificare stili del testo dello schema</a:t>
            </a:r>
          </a:p>
          <a:p>
            <a:pPr lvl="1" eaLnBrk="1" latinLnBrk="0" hangingPunct="1"/>
            <a:r>
              <a:rPr kumimoji="0" lang="it-IT"/>
              <a:t>Secondo livello</a:t>
            </a:r>
          </a:p>
          <a:p>
            <a:pPr lvl="2" eaLnBrk="1" latinLnBrk="0" hangingPunct="1"/>
            <a:r>
              <a:rPr kumimoji="0" lang="it-IT"/>
              <a:t>Terzo livello</a:t>
            </a:r>
          </a:p>
          <a:p>
            <a:pPr lvl="3" eaLnBrk="1" latinLnBrk="0" hangingPunct="1"/>
            <a:r>
              <a:rPr kumimoji="0" lang="it-IT"/>
              <a:t>Quarto livello</a:t>
            </a:r>
          </a:p>
          <a:p>
            <a:pPr lvl="4" eaLnBrk="1" latinLnBrk="0" hangingPunct="1"/>
            <a:r>
              <a:rPr kumimoji="0" lang="it-IT"/>
              <a:t>Quinto livello</a:t>
            </a:r>
            <a:endParaRPr kumimoji="0" lang="en-US"/>
          </a:p>
        </p:txBody>
      </p:sp>
      <p:sp>
        <p:nvSpPr>
          <p:cNvPr id="10" name="Segnaposto data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B4331CA0-AB22-4FD4-871E-84D1474C2031}" type="datetime1">
              <a:rPr lang="it-IT" smtClean="0"/>
              <a:t>17/04/2023</a:t>
            </a:fld>
            <a:endParaRPr lang="it-IT"/>
          </a:p>
        </p:txBody>
      </p:sp>
      <p:sp>
        <p:nvSpPr>
          <p:cNvPr id="22" name="Segnaposto piè di pagina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18" name="Segnaposto numero diapositiva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AD77277A-7F3B-41B2-B712-3D5764072B3D}" type="slidenum">
              <a:rPr lang="it-IT" smtClean="0"/>
              <a:t>‹N›</a:t>
            </a:fld>
            <a:endParaRPr lang="it-IT"/>
          </a:p>
        </p:txBody>
      </p:sp>
      <p:grpSp>
        <p:nvGrpSpPr>
          <p:cNvPr id="2" name="Gruppo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igura a mano libera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igura a mano libera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dt="0"/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1052736"/>
            <a:ext cx="7772400" cy="571503"/>
          </a:xfrm>
        </p:spPr>
        <p:txBody>
          <a:bodyPr>
            <a:noAutofit/>
          </a:bodyPr>
          <a:lstStyle/>
          <a:p>
            <a:r>
              <a:rPr lang="it-IT" sz="4800" dirty="0"/>
              <a:t>Avvocati</a:t>
            </a:r>
            <a:r>
              <a:rPr lang="it-IT" sz="4400" dirty="0"/>
              <a:t> , Web e social network</a:t>
            </a: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2214554"/>
            <a:ext cx="6400800" cy="2643206"/>
          </a:xfrm>
        </p:spPr>
        <p:txBody>
          <a:bodyPr>
            <a:normAutofit/>
          </a:bodyPr>
          <a:lstStyle/>
          <a:p>
            <a:endParaRPr lang="it-IT" sz="3600" dirty="0"/>
          </a:p>
          <a:p>
            <a:r>
              <a:rPr lang="it-IT" sz="3600" dirty="0"/>
              <a:t>I pericoli della rete, pubblicità ed aspetti etici professionali</a:t>
            </a: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>
          <a:xfrm>
            <a:off x="2428860" y="6429396"/>
            <a:ext cx="4643470" cy="293687"/>
          </a:xfrm>
        </p:spPr>
        <p:txBody>
          <a:bodyPr/>
          <a:lstStyle/>
          <a:p>
            <a:r>
              <a:rPr lang="it-IT" dirty="0">
                <a:solidFill>
                  <a:srgbClr val="FF0000"/>
                </a:solidFill>
              </a:rPr>
              <a:t>Avv. Giorgio Lombardi foro di Roma – Avvocati, Web e social network</a:t>
            </a:r>
          </a:p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77277A-7F3B-41B2-B712-3D5764072B3D}" type="slidenum">
              <a:rPr lang="it-IT" smtClean="0"/>
              <a:t>1</a:t>
            </a:fld>
            <a:endParaRPr lang="it-IT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z="4800" dirty="0">
                <a:solidFill>
                  <a:schemeClr val="tx2">
                    <a:lumMod val="50000"/>
                  </a:schemeClr>
                </a:solidFill>
              </a:rPr>
              <a:t>Avvocati , Web e social network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28596" y="1857364"/>
            <a:ext cx="8229600" cy="5143536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it-IT" sz="2000" b="1" i="0" u="none" strike="noStrike" baseline="0" dirty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</a:endParaRPr>
          </a:p>
          <a:p>
            <a:pPr marL="0" indent="0" algn="ctr">
              <a:buNone/>
            </a:pPr>
            <a:endParaRPr lang="it-IT" sz="3600" b="0" i="0" u="none" strike="noStrike" baseline="0" dirty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</a:endParaRPr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>
          <a:xfrm>
            <a:off x="2143108" y="6500834"/>
            <a:ext cx="4857784" cy="357166"/>
          </a:xfrm>
        </p:spPr>
        <p:txBody>
          <a:bodyPr/>
          <a:lstStyle/>
          <a:p>
            <a:r>
              <a:rPr lang="it-IT" sz="1200" dirty="0">
                <a:solidFill>
                  <a:schemeClr val="tx2">
                    <a:lumMod val="50000"/>
                  </a:schemeClr>
                </a:solidFill>
              </a:rPr>
              <a:t>Avv. Giorgio Lombardi foro di Roma – Avvocati, Web e social network</a:t>
            </a:r>
          </a:p>
          <a:p>
            <a:endParaRPr lang="it-IT" dirty="0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77277A-7F3B-41B2-B712-3D5764072B3D}" type="slidenum">
              <a:rPr lang="it-IT" smtClean="0"/>
              <a:t>10</a:t>
            </a:fld>
            <a:endParaRPr lang="it-IT"/>
          </a:p>
        </p:txBody>
      </p:sp>
      <p:pic>
        <p:nvPicPr>
          <p:cNvPr id="6" name="Immagine 5">
            <a:extLst>
              <a:ext uri="{FF2B5EF4-FFF2-40B4-BE49-F238E27FC236}">
                <a16:creationId xmlns:a16="http://schemas.microsoft.com/office/drawing/2014/main" id="{38E1523F-3D1B-4D54-9FF8-36FC9D491F21}"/>
              </a:ext>
            </a:extLst>
          </p:cNvPr>
          <p:cNvPicPr/>
          <p:nvPr/>
        </p:nvPicPr>
        <p:blipFill>
          <a:blip r:embed="rId2" cstate="print"/>
          <a:srcRect l="1116" t="36887" r="17701" b="3722"/>
          <a:stretch>
            <a:fillRect/>
          </a:stretch>
        </p:blipFill>
        <p:spPr bwMode="auto">
          <a:xfrm>
            <a:off x="611560" y="2138362"/>
            <a:ext cx="7920880" cy="35948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30182239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z="4800" dirty="0">
                <a:solidFill>
                  <a:schemeClr val="tx2">
                    <a:lumMod val="50000"/>
                  </a:schemeClr>
                </a:solidFill>
              </a:rPr>
              <a:t>Avvocati , Web e social network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28596" y="1857364"/>
            <a:ext cx="8229600" cy="5143536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it-IT" sz="2000" b="1" i="0" u="none" strike="noStrike" baseline="0" dirty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</a:endParaRPr>
          </a:p>
          <a:p>
            <a:pPr marL="0" indent="0" algn="ctr">
              <a:buNone/>
            </a:pPr>
            <a:endParaRPr lang="it-IT" sz="3600" b="0" i="0" u="none" strike="noStrike" baseline="0" dirty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</a:endParaRPr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>
          <a:xfrm>
            <a:off x="2143108" y="6500834"/>
            <a:ext cx="4857784" cy="357166"/>
          </a:xfrm>
        </p:spPr>
        <p:txBody>
          <a:bodyPr/>
          <a:lstStyle/>
          <a:p>
            <a:r>
              <a:rPr lang="it-IT" sz="1200" dirty="0">
                <a:solidFill>
                  <a:schemeClr val="tx2">
                    <a:lumMod val="50000"/>
                  </a:schemeClr>
                </a:solidFill>
              </a:rPr>
              <a:t>Avv. Giorgio Lombardi foro di Roma – Avvocati, Web e social network</a:t>
            </a:r>
          </a:p>
          <a:p>
            <a:endParaRPr lang="it-IT" dirty="0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77277A-7F3B-41B2-B712-3D5764072B3D}" type="slidenum">
              <a:rPr lang="it-IT" smtClean="0"/>
              <a:t>11</a:t>
            </a:fld>
            <a:endParaRPr lang="it-IT"/>
          </a:p>
        </p:txBody>
      </p:sp>
      <p:sp>
        <p:nvSpPr>
          <p:cNvPr id="8" name="CasellaDiTesto 7">
            <a:extLst>
              <a:ext uri="{FF2B5EF4-FFF2-40B4-BE49-F238E27FC236}">
                <a16:creationId xmlns:a16="http://schemas.microsoft.com/office/drawing/2014/main" id="{D2F99A66-5A5F-4981-A862-347CB38C6905}"/>
              </a:ext>
            </a:extLst>
          </p:cNvPr>
          <p:cNvSpPr txBox="1"/>
          <p:nvPr/>
        </p:nvSpPr>
        <p:spPr>
          <a:xfrm>
            <a:off x="971600" y="2657928"/>
            <a:ext cx="7200800" cy="218521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endParaRPr lang="it-IT" sz="2800" b="1" i="0" u="none" strike="noStrike" baseline="0" dirty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</a:endParaRPr>
          </a:p>
          <a:p>
            <a:pPr algn="ctr"/>
            <a:r>
              <a:rPr lang="it-IT" sz="3600" b="1" i="0" u="none" strike="noStrike" baseline="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</a:rPr>
              <a:t>Il sito web dello Studio Legale</a:t>
            </a:r>
          </a:p>
          <a:p>
            <a:pPr algn="ctr"/>
            <a:r>
              <a:rPr lang="it-IT" sz="1600" b="0" i="0" u="none" strike="noStrike" baseline="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</a:rPr>
              <a:t>(obbligatoria preliminare analisi del «dove sono» e dove «voglio andare»)</a:t>
            </a:r>
          </a:p>
          <a:p>
            <a:pPr algn="ctr"/>
            <a:r>
              <a:rPr lang="it-IT" sz="2800" b="0" i="0" u="none" strike="noStrike" baseline="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</a:rPr>
              <a:t>I contenuti vanno realizzati dopo l’analisi del</a:t>
            </a:r>
          </a:p>
          <a:p>
            <a:pPr algn="ctr"/>
            <a:r>
              <a:rPr lang="it-IT" sz="2800" b="0" i="0" u="none" strike="noStrike" baseline="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</a:rPr>
              <a:t>linguaggio della clientela attuale e prospect</a:t>
            </a:r>
            <a:endParaRPr lang="it-IT" sz="2800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281813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z="4800" dirty="0">
                <a:solidFill>
                  <a:schemeClr val="tx2">
                    <a:lumMod val="50000"/>
                  </a:schemeClr>
                </a:solidFill>
              </a:rPr>
              <a:t>Avvocati , Web e social network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57200" y="1857364"/>
            <a:ext cx="8200996" cy="401990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it-IT" sz="2000" b="1" i="0" u="none" strike="noStrike" baseline="0" dirty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</a:endParaRPr>
          </a:p>
          <a:p>
            <a:pPr marL="0" indent="0" algn="ctr">
              <a:buNone/>
            </a:pPr>
            <a:endParaRPr lang="it-IT" sz="3600" b="0" i="0" u="none" strike="noStrike" baseline="0" dirty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</a:endParaRPr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>
          <a:xfrm>
            <a:off x="2143108" y="6500834"/>
            <a:ext cx="4857784" cy="357166"/>
          </a:xfrm>
        </p:spPr>
        <p:txBody>
          <a:bodyPr/>
          <a:lstStyle/>
          <a:p>
            <a:r>
              <a:rPr lang="it-IT" sz="1200" dirty="0">
                <a:solidFill>
                  <a:schemeClr val="tx2">
                    <a:lumMod val="50000"/>
                  </a:schemeClr>
                </a:solidFill>
              </a:rPr>
              <a:t>Avv. Giorgio Lombardi foro di Roma – Avvocati, Web e social network</a:t>
            </a:r>
          </a:p>
          <a:p>
            <a:endParaRPr lang="it-IT" dirty="0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77277A-7F3B-41B2-B712-3D5764072B3D}" type="slidenum">
              <a:rPr lang="it-IT" smtClean="0"/>
              <a:t>12</a:t>
            </a:fld>
            <a:endParaRPr lang="it-IT"/>
          </a:p>
        </p:txBody>
      </p:sp>
      <p:pic>
        <p:nvPicPr>
          <p:cNvPr id="7" name="Immagine 6" descr="Samsung Galaxy Book S, la nuova era del mobile computing, arriva in Italia  – Samsung Newsroom Italia">
            <a:extLst>
              <a:ext uri="{FF2B5EF4-FFF2-40B4-BE49-F238E27FC236}">
                <a16:creationId xmlns:a16="http://schemas.microsoft.com/office/drawing/2014/main" id="{9458FD5F-14E5-41C8-AF40-37636F32894D}"/>
              </a:ext>
            </a:extLst>
          </p:cNvPr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9512" y="2708920"/>
            <a:ext cx="3096344" cy="17281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CasellaDiTesto 8">
            <a:extLst>
              <a:ext uri="{FF2B5EF4-FFF2-40B4-BE49-F238E27FC236}">
                <a16:creationId xmlns:a16="http://schemas.microsoft.com/office/drawing/2014/main" id="{384271B4-1A5E-4E26-A337-511F086EB53C}"/>
              </a:ext>
            </a:extLst>
          </p:cNvPr>
          <p:cNvSpPr txBox="1"/>
          <p:nvPr/>
        </p:nvSpPr>
        <p:spPr>
          <a:xfrm>
            <a:off x="3203848" y="2348880"/>
            <a:ext cx="4580878" cy="261610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it-IT" sz="2800" b="1" i="0" u="none" strike="noStrike" baseline="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</a:rPr>
              <a:t>Progettazione e strategia del sito</a:t>
            </a:r>
          </a:p>
          <a:p>
            <a:pPr algn="l"/>
            <a:r>
              <a:rPr lang="it-IT" sz="1800" b="0" i="0" u="none" strike="noStrike" baseline="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</a:rPr>
              <a:t>• Attenta verifica del proprio cliente target.</a:t>
            </a:r>
          </a:p>
          <a:p>
            <a:pPr algn="l"/>
            <a:r>
              <a:rPr lang="it-IT" sz="1800" b="0" i="0" u="none" strike="noStrike" baseline="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</a:rPr>
              <a:t>• Preliminare studio della concorrenza.</a:t>
            </a:r>
          </a:p>
          <a:p>
            <a:pPr algn="l"/>
            <a:r>
              <a:rPr lang="it-IT" sz="1800" b="0" i="0" u="none" strike="noStrike" baseline="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</a:rPr>
              <a:t>• Messaggio calibrato sulla clientela attuale e prospect.</a:t>
            </a:r>
          </a:p>
          <a:p>
            <a:pPr algn="l"/>
            <a:r>
              <a:rPr lang="it-IT" sz="1800" b="0" i="0" u="none" strike="noStrike" baseline="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</a:rPr>
              <a:t>• Stile, forma, colori e contenuti: il logo   </a:t>
            </a:r>
            <a:r>
              <a:rPr lang="it-IT" sz="1800" b="0" i="0" u="none" strike="noStrike" baseline="0" dirty="0">
                <a:solidFill>
                  <a:schemeClr val="accent1"/>
                </a:solidFill>
                <a:latin typeface="Arial" panose="020B0604020202020204" pitchFamily="34" charset="0"/>
              </a:rPr>
              <a:t>..</a:t>
            </a:r>
            <a:r>
              <a:rPr lang="it-IT" sz="1800" b="0" i="0" u="none" strike="noStrike" baseline="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</a:rPr>
              <a:t>distintivo.</a:t>
            </a:r>
            <a:endParaRPr lang="it-IT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882787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z="4800" dirty="0">
                <a:solidFill>
                  <a:schemeClr val="tx2">
                    <a:lumMod val="50000"/>
                  </a:schemeClr>
                </a:solidFill>
              </a:rPr>
              <a:t>Avvocati , Web e social network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57200" y="1857364"/>
            <a:ext cx="8200996" cy="401990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it-IT" sz="2000" b="1" i="0" u="none" strike="noStrike" baseline="0" dirty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</a:endParaRPr>
          </a:p>
          <a:p>
            <a:pPr marL="0" indent="0" algn="ctr">
              <a:buNone/>
            </a:pPr>
            <a:endParaRPr lang="it-IT" sz="3600" b="0" i="0" u="none" strike="noStrike" baseline="0" dirty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</a:endParaRPr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>
          <a:xfrm>
            <a:off x="2143108" y="6500834"/>
            <a:ext cx="4857784" cy="357166"/>
          </a:xfrm>
        </p:spPr>
        <p:txBody>
          <a:bodyPr/>
          <a:lstStyle/>
          <a:p>
            <a:r>
              <a:rPr lang="it-IT" sz="1200" dirty="0">
                <a:solidFill>
                  <a:schemeClr val="tx2">
                    <a:lumMod val="50000"/>
                  </a:schemeClr>
                </a:solidFill>
              </a:rPr>
              <a:t>Avv. Giorgio Lombardi foro di Roma – Avvocati, Web e social network</a:t>
            </a:r>
          </a:p>
          <a:p>
            <a:endParaRPr lang="it-IT" dirty="0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77277A-7F3B-41B2-B712-3D5764072B3D}" type="slidenum">
              <a:rPr lang="it-IT" smtClean="0"/>
              <a:t>13</a:t>
            </a:fld>
            <a:endParaRPr lang="it-IT"/>
          </a:p>
        </p:txBody>
      </p:sp>
      <p:pic>
        <p:nvPicPr>
          <p:cNvPr id="8" name="Immagine 7">
            <a:extLst>
              <a:ext uri="{FF2B5EF4-FFF2-40B4-BE49-F238E27FC236}">
                <a16:creationId xmlns:a16="http://schemas.microsoft.com/office/drawing/2014/main" id="{7ADA9D46-17A9-4846-96F8-D46FFF9473E5}"/>
              </a:ext>
            </a:extLst>
          </p:cNvPr>
          <p:cNvPicPr/>
          <p:nvPr/>
        </p:nvPicPr>
        <p:blipFill>
          <a:blip r:embed="rId2"/>
          <a:srcRect l="1364" t="37397" r="18573" b="4776"/>
          <a:stretch>
            <a:fillRect/>
          </a:stretch>
        </p:blipFill>
        <p:spPr bwMode="auto">
          <a:xfrm>
            <a:off x="457200" y="2326166"/>
            <a:ext cx="8200995" cy="38277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5965830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z="4800" dirty="0">
                <a:solidFill>
                  <a:schemeClr val="tx2">
                    <a:lumMod val="50000"/>
                  </a:schemeClr>
                </a:solidFill>
              </a:rPr>
              <a:t>Avvocati , Web e social network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57200" y="1857364"/>
            <a:ext cx="8200996" cy="401990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it-IT" sz="2000" b="1" i="0" u="none" strike="noStrike" baseline="0" dirty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</a:endParaRPr>
          </a:p>
          <a:p>
            <a:pPr marL="0" indent="0" algn="ctr">
              <a:buNone/>
            </a:pPr>
            <a:endParaRPr lang="it-IT" sz="3600" b="0" i="0" u="none" strike="noStrike" baseline="0" dirty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</a:endParaRPr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>
          <a:xfrm>
            <a:off x="2143108" y="6500834"/>
            <a:ext cx="4857784" cy="357166"/>
          </a:xfrm>
        </p:spPr>
        <p:txBody>
          <a:bodyPr/>
          <a:lstStyle/>
          <a:p>
            <a:r>
              <a:rPr lang="it-IT" sz="1200" dirty="0">
                <a:solidFill>
                  <a:schemeClr val="tx2">
                    <a:lumMod val="50000"/>
                  </a:schemeClr>
                </a:solidFill>
              </a:rPr>
              <a:t>Avv. Giorgio Lombardi foro di Roma – Avvocati, Web e social network</a:t>
            </a:r>
          </a:p>
          <a:p>
            <a:endParaRPr lang="it-IT" dirty="0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77277A-7F3B-41B2-B712-3D5764072B3D}" type="slidenum">
              <a:rPr lang="it-IT" smtClean="0"/>
              <a:t>14</a:t>
            </a:fld>
            <a:endParaRPr lang="it-IT"/>
          </a:p>
        </p:txBody>
      </p:sp>
      <p:pic>
        <p:nvPicPr>
          <p:cNvPr id="7" name="Immagine 6">
            <a:extLst>
              <a:ext uri="{FF2B5EF4-FFF2-40B4-BE49-F238E27FC236}">
                <a16:creationId xmlns:a16="http://schemas.microsoft.com/office/drawing/2014/main" id="{0270F9BA-68FE-4D71-A057-81B556E68366}"/>
              </a:ext>
            </a:extLst>
          </p:cNvPr>
          <p:cNvPicPr/>
          <p:nvPr/>
        </p:nvPicPr>
        <p:blipFill>
          <a:blip r:embed="rId2"/>
          <a:srcRect l="1116" t="36889" r="17696" b="4224"/>
          <a:stretch>
            <a:fillRect/>
          </a:stretch>
        </p:blipFill>
        <p:spPr bwMode="auto">
          <a:xfrm>
            <a:off x="611560" y="2204865"/>
            <a:ext cx="8046636" cy="37444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75603560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z="4800" dirty="0">
                <a:solidFill>
                  <a:schemeClr val="tx2">
                    <a:lumMod val="50000"/>
                  </a:schemeClr>
                </a:solidFill>
              </a:rPr>
              <a:t>Avvocati , Web e social network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57200" y="1857364"/>
            <a:ext cx="8200996" cy="401990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it-IT" sz="2000" b="1" i="0" u="none" strike="noStrike" baseline="0" dirty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</a:endParaRPr>
          </a:p>
          <a:p>
            <a:pPr marL="0" indent="0" algn="ctr">
              <a:buNone/>
            </a:pPr>
            <a:endParaRPr lang="it-IT" sz="3600" b="0" i="0" u="none" strike="noStrike" baseline="0" dirty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</a:endParaRPr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>
          <a:xfrm>
            <a:off x="2143108" y="6500834"/>
            <a:ext cx="4857784" cy="357166"/>
          </a:xfrm>
        </p:spPr>
        <p:txBody>
          <a:bodyPr/>
          <a:lstStyle/>
          <a:p>
            <a:r>
              <a:rPr lang="it-IT" sz="1200" dirty="0">
                <a:solidFill>
                  <a:schemeClr val="tx2">
                    <a:lumMod val="50000"/>
                  </a:schemeClr>
                </a:solidFill>
              </a:rPr>
              <a:t>Avv. Giorgio Lombardi foro di Roma – Avvocati, Web e social network</a:t>
            </a:r>
          </a:p>
          <a:p>
            <a:endParaRPr lang="it-IT" dirty="0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77277A-7F3B-41B2-B712-3D5764072B3D}" type="slidenum">
              <a:rPr lang="it-IT" smtClean="0"/>
              <a:t>15</a:t>
            </a:fld>
            <a:endParaRPr lang="it-IT"/>
          </a:p>
        </p:txBody>
      </p:sp>
      <p:pic>
        <p:nvPicPr>
          <p:cNvPr id="8" name="Immagine 7">
            <a:extLst>
              <a:ext uri="{FF2B5EF4-FFF2-40B4-BE49-F238E27FC236}">
                <a16:creationId xmlns:a16="http://schemas.microsoft.com/office/drawing/2014/main" id="{5E98D65B-E04F-4772-BA46-99A9F9BCE37A}"/>
              </a:ext>
            </a:extLst>
          </p:cNvPr>
          <p:cNvPicPr/>
          <p:nvPr/>
        </p:nvPicPr>
        <p:blipFill>
          <a:blip r:embed="rId2" cstate="print"/>
          <a:srcRect l="926" t="37056" r="17702" b="3215"/>
          <a:stretch>
            <a:fillRect/>
          </a:stretch>
        </p:blipFill>
        <p:spPr bwMode="auto">
          <a:xfrm>
            <a:off x="457200" y="2134004"/>
            <a:ext cx="8200996" cy="40199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63763731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z="4800" dirty="0">
                <a:solidFill>
                  <a:schemeClr val="tx2">
                    <a:lumMod val="50000"/>
                  </a:schemeClr>
                </a:solidFill>
              </a:rPr>
              <a:t>Avvocati , Web e social network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57200" y="1857364"/>
            <a:ext cx="8200996" cy="401990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it-IT" sz="2000" b="1" i="0" u="none" strike="noStrike" baseline="0" dirty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</a:endParaRPr>
          </a:p>
          <a:p>
            <a:pPr marL="0" indent="0" algn="ctr">
              <a:buNone/>
            </a:pPr>
            <a:endParaRPr lang="it-IT" sz="3600" b="0" i="0" u="none" strike="noStrike" baseline="0" dirty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</a:endParaRPr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>
          <a:xfrm>
            <a:off x="2143108" y="6500834"/>
            <a:ext cx="4857784" cy="357166"/>
          </a:xfrm>
        </p:spPr>
        <p:txBody>
          <a:bodyPr/>
          <a:lstStyle/>
          <a:p>
            <a:r>
              <a:rPr lang="it-IT" sz="1200" dirty="0">
                <a:solidFill>
                  <a:schemeClr val="tx2">
                    <a:lumMod val="50000"/>
                  </a:schemeClr>
                </a:solidFill>
              </a:rPr>
              <a:t>Avv. Giorgio Lombardi foro di Roma – Avvocati, Web e social network</a:t>
            </a:r>
          </a:p>
          <a:p>
            <a:endParaRPr lang="it-IT" dirty="0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77277A-7F3B-41B2-B712-3D5764072B3D}" type="slidenum">
              <a:rPr lang="it-IT" smtClean="0"/>
              <a:t>16</a:t>
            </a:fld>
            <a:endParaRPr lang="it-IT"/>
          </a:p>
        </p:txBody>
      </p:sp>
      <p:pic>
        <p:nvPicPr>
          <p:cNvPr id="7" name="Immagine 6">
            <a:extLst>
              <a:ext uri="{FF2B5EF4-FFF2-40B4-BE49-F238E27FC236}">
                <a16:creationId xmlns:a16="http://schemas.microsoft.com/office/drawing/2014/main" id="{139964BD-5584-49B7-815F-0570B4DAD55A}"/>
              </a:ext>
            </a:extLst>
          </p:cNvPr>
          <p:cNvPicPr/>
          <p:nvPr/>
        </p:nvPicPr>
        <p:blipFill>
          <a:blip r:embed="rId2" cstate="print"/>
          <a:srcRect l="1687" t="37225" r="18083" b="3892"/>
          <a:stretch>
            <a:fillRect/>
          </a:stretch>
        </p:blipFill>
        <p:spPr bwMode="auto">
          <a:xfrm>
            <a:off x="457199" y="2060849"/>
            <a:ext cx="8200996" cy="3826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05758475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z="4800" dirty="0">
                <a:solidFill>
                  <a:schemeClr val="tx2">
                    <a:lumMod val="50000"/>
                  </a:schemeClr>
                </a:solidFill>
              </a:rPr>
              <a:t>Avvocati , Web e social network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57200" y="1857364"/>
            <a:ext cx="8200996" cy="401990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it-IT" sz="2000" b="1" i="0" u="none" strike="noStrike" baseline="0" dirty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</a:endParaRPr>
          </a:p>
          <a:p>
            <a:pPr marL="0" indent="0" algn="ctr">
              <a:buNone/>
            </a:pPr>
            <a:endParaRPr lang="it-IT" sz="3600" b="0" i="0" u="none" strike="noStrike" baseline="0" dirty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</a:endParaRPr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>
          <a:xfrm>
            <a:off x="2143108" y="6500834"/>
            <a:ext cx="4857784" cy="357166"/>
          </a:xfrm>
        </p:spPr>
        <p:txBody>
          <a:bodyPr/>
          <a:lstStyle/>
          <a:p>
            <a:r>
              <a:rPr lang="it-IT" sz="1200" dirty="0">
                <a:solidFill>
                  <a:schemeClr val="tx2">
                    <a:lumMod val="50000"/>
                  </a:schemeClr>
                </a:solidFill>
              </a:rPr>
              <a:t>Avv. Giorgio Lombardi foro di Roma – Avvocati, Web e social network</a:t>
            </a:r>
          </a:p>
          <a:p>
            <a:endParaRPr lang="it-IT" dirty="0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77277A-7F3B-41B2-B712-3D5764072B3D}" type="slidenum">
              <a:rPr lang="it-IT" smtClean="0"/>
              <a:t>17</a:t>
            </a:fld>
            <a:endParaRPr lang="it-IT"/>
          </a:p>
        </p:txBody>
      </p:sp>
      <p:sp>
        <p:nvSpPr>
          <p:cNvPr id="8" name="CasellaDiTesto 7">
            <a:extLst>
              <a:ext uri="{FF2B5EF4-FFF2-40B4-BE49-F238E27FC236}">
                <a16:creationId xmlns:a16="http://schemas.microsoft.com/office/drawing/2014/main" id="{17DCAC43-17C3-4202-8CCE-BC8FE6196B44}"/>
              </a:ext>
            </a:extLst>
          </p:cNvPr>
          <p:cNvSpPr txBox="1"/>
          <p:nvPr/>
        </p:nvSpPr>
        <p:spPr>
          <a:xfrm>
            <a:off x="457200" y="2571518"/>
            <a:ext cx="8229600" cy="212109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ts val="4000"/>
              </a:lnSpc>
            </a:pPr>
            <a:r>
              <a:rPr lang="it-IT" sz="3200" b="1" i="0" u="none" strike="noStrike" baseline="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</a:rPr>
              <a:t>Le nuove strategie di web marketing per la promozione dei servizi legali e </a:t>
            </a:r>
            <a:r>
              <a:rPr lang="it-IT" sz="3200" b="1" i="0" u="none" strike="noStrike" baseline="0" dirty="0">
                <a:solidFill>
                  <a:schemeClr val="tx2">
                    <a:lumMod val="75000"/>
                  </a:schemeClr>
                </a:solidFill>
                <a:latin typeface="Arial,Bold"/>
              </a:rPr>
              <a:t>l’avvocato </a:t>
            </a:r>
            <a:r>
              <a:rPr lang="it-IT" sz="3200" b="1" i="0" u="none" strike="noStrike" baseline="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</a:rPr>
              <a:t>inserzionista (post modifica art.35 codice deontologico maggio 2016).</a:t>
            </a:r>
            <a:endParaRPr lang="it-IT" sz="3200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607813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z="4800" dirty="0">
                <a:solidFill>
                  <a:schemeClr val="tx2">
                    <a:lumMod val="50000"/>
                  </a:schemeClr>
                </a:solidFill>
              </a:rPr>
              <a:t>Avvocati , Web e social network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57200" y="1857364"/>
            <a:ext cx="8200996" cy="401990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it-IT" sz="2000" b="1" i="0" u="none" strike="noStrike" baseline="0" dirty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</a:endParaRPr>
          </a:p>
          <a:p>
            <a:pPr marL="0" indent="0" algn="ctr">
              <a:buNone/>
            </a:pPr>
            <a:endParaRPr lang="it-IT" sz="3600" b="0" i="0" u="none" strike="noStrike" baseline="0" dirty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</a:endParaRPr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>
          <a:xfrm>
            <a:off x="2143108" y="6500834"/>
            <a:ext cx="4857784" cy="357166"/>
          </a:xfrm>
        </p:spPr>
        <p:txBody>
          <a:bodyPr/>
          <a:lstStyle/>
          <a:p>
            <a:r>
              <a:rPr lang="it-IT" sz="1200" dirty="0">
                <a:solidFill>
                  <a:schemeClr val="tx2">
                    <a:lumMod val="50000"/>
                  </a:schemeClr>
                </a:solidFill>
              </a:rPr>
              <a:t>Avv. Giorgio Lombardi foro di Roma – Avvocati, Web e social network</a:t>
            </a:r>
          </a:p>
          <a:p>
            <a:endParaRPr lang="it-IT" dirty="0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77277A-7F3B-41B2-B712-3D5764072B3D}" type="slidenum">
              <a:rPr lang="it-IT" smtClean="0"/>
              <a:t>18</a:t>
            </a:fld>
            <a:endParaRPr lang="it-IT"/>
          </a:p>
        </p:txBody>
      </p:sp>
      <p:sp>
        <p:nvSpPr>
          <p:cNvPr id="8" name="CasellaDiTesto 7">
            <a:extLst>
              <a:ext uri="{FF2B5EF4-FFF2-40B4-BE49-F238E27FC236}">
                <a16:creationId xmlns:a16="http://schemas.microsoft.com/office/drawing/2014/main" id="{17DCAC43-17C3-4202-8CCE-BC8FE6196B44}"/>
              </a:ext>
            </a:extLst>
          </p:cNvPr>
          <p:cNvSpPr txBox="1"/>
          <p:nvPr/>
        </p:nvSpPr>
        <p:spPr>
          <a:xfrm>
            <a:off x="457200" y="2571518"/>
            <a:ext cx="8229600" cy="30469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it-IT" sz="2400" b="1" i="0" u="none" strike="noStrike" baseline="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</a:rPr>
              <a:t>Ad interagire con la clientela e a vincere la</a:t>
            </a:r>
          </a:p>
          <a:p>
            <a:pPr algn="ctr"/>
            <a:r>
              <a:rPr lang="it-IT" sz="2400" b="1" i="0" u="none" strike="noStrike" baseline="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</a:rPr>
              <a:t>causa oggi ci pensano le chatbot e i robot (AI)</a:t>
            </a:r>
          </a:p>
          <a:p>
            <a:pPr algn="ctr"/>
            <a:endParaRPr lang="it-IT" dirty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</a:endParaRPr>
          </a:p>
          <a:p>
            <a:pPr algn="ctr"/>
            <a:r>
              <a:rPr lang="it-IT" sz="1800" b="0" i="0" u="none" strike="noStrike" baseline="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</a:rPr>
              <a:t>«IL COMPUTER COGNITIVO» CON LA SUA INTELLIGENZA</a:t>
            </a:r>
          </a:p>
          <a:p>
            <a:pPr algn="ctr"/>
            <a:r>
              <a:rPr lang="it-IT" sz="1800" b="0" i="0" u="none" strike="noStrike" baseline="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</a:rPr>
              <a:t>ARTIFICIALE. DA MAGGIO 2016 </a:t>
            </a:r>
            <a:r>
              <a:rPr lang="it-IT" sz="1800" b="1" i="0" u="none" strike="noStrike" baseline="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</a:rPr>
              <a:t>ROSS ROBOT (</a:t>
            </a:r>
            <a:r>
              <a:rPr lang="it-IT" sz="1800" b="0" i="0" u="none" strike="noStrike" baseline="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</a:rPr>
              <a:t>IBM) LAVORA GIA’ A</a:t>
            </a:r>
          </a:p>
          <a:p>
            <a:pPr algn="ctr"/>
            <a:r>
              <a:rPr lang="it-IT" sz="1800" b="0" i="0" u="none" strike="noStrike" baseline="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</a:rPr>
              <a:t>PIENO RITMO ORAMAI IN 9 STUDI LEGALI ANCHE A MILANO. PUO’</a:t>
            </a:r>
          </a:p>
          <a:p>
            <a:pPr algn="ctr"/>
            <a:r>
              <a:rPr lang="it-IT" sz="1800" b="0" i="0" u="none" strike="noStrike" baseline="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</a:rPr>
              <a:t>ARRIVARE A SOSTITUIRE L’ATTIVITA’ DI BEN 60 PROFESSIONISTI.</a:t>
            </a:r>
          </a:p>
          <a:p>
            <a:pPr algn="ctr"/>
            <a:r>
              <a:rPr lang="it-IT" sz="1800" b="0" i="0" u="none" strike="noStrike" baseline="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</a:rPr>
              <a:t>PRIMO ROBOT AVVOCATO </a:t>
            </a:r>
            <a:r>
              <a:rPr lang="it-IT" sz="1800" b="1" i="0" u="none" strike="noStrike" baseline="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</a:rPr>
              <a:t>DONOTPAY </a:t>
            </a:r>
            <a:r>
              <a:rPr lang="it-IT" sz="1800" b="0" i="0" u="none" strike="noStrike" baseline="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</a:rPr>
              <a:t>(160.000 MULTE</a:t>
            </a:r>
          </a:p>
          <a:p>
            <a:pPr algn="ctr"/>
            <a:r>
              <a:rPr lang="it-IT" sz="1800" b="0" i="0" u="none" strike="noStrike" baseline="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</a:rPr>
              <a:t>CONTESTATE CON SUCCESSO A NY E LONDRA IN 21 MESI DI</a:t>
            </a:r>
          </a:p>
          <a:p>
            <a:pPr algn="ctr"/>
            <a:r>
              <a:rPr lang="it-IT" sz="1800" b="0" i="0" u="none" strike="noStrike" baseline="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</a:rPr>
              <a:t>ATTIVITA’). .</a:t>
            </a:r>
            <a:endParaRPr lang="it-IT" sz="3200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901676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z="4800" dirty="0">
                <a:solidFill>
                  <a:schemeClr val="tx2">
                    <a:lumMod val="50000"/>
                  </a:schemeClr>
                </a:solidFill>
              </a:rPr>
              <a:t>Avvocati , Web e social network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57200" y="1857364"/>
            <a:ext cx="8200996" cy="401990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it-IT" sz="2000" b="1" i="0" u="none" strike="noStrike" baseline="0" dirty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</a:endParaRPr>
          </a:p>
          <a:p>
            <a:pPr marL="0" indent="0" algn="ctr">
              <a:buNone/>
            </a:pPr>
            <a:endParaRPr lang="it-IT" sz="3600" b="0" i="0" u="none" strike="noStrike" baseline="0" dirty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</a:endParaRPr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>
          <a:xfrm>
            <a:off x="2143108" y="6500834"/>
            <a:ext cx="4857784" cy="357166"/>
          </a:xfrm>
        </p:spPr>
        <p:txBody>
          <a:bodyPr/>
          <a:lstStyle/>
          <a:p>
            <a:r>
              <a:rPr lang="it-IT" sz="1200" dirty="0">
                <a:solidFill>
                  <a:schemeClr val="tx2">
                    <a:lumMod val="50000"/>
                  </a:schemeClr>
                </a:solidFill>
              </a:rPr>
              <a:t>Avv. Giorgio Lombardi foro di Roma – Avvocati, Web e social network</a:t>
            </a:r>
          </a:p>
          <a:p>
            <a:endParaRPr lang="it-IT" dirty="0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77277A-7F3B-41B2-B712-3D5764072B3D}" type="slidenum">
              <a:rPr lang="it-IT" smtClean="0"/>
              <a:t>19</a:t>
            </a:fld>
            <a:endParaRPr lang="it-IT"/>
          </a:p>
        </p:txBody>
      </p:sp>
      <p:sp>
        <p:nvSpPr>
          <p:cNvPr id="8" name="CasellaDiTesto 7">
            <a:extLst>
              <a:ext uri="{FF2B5EF4-FFF2-40B4-BE49-F238E27FC236}">
                <a16:creationId xmlns:a16="http://schemas.microsoft.com/office/drawing/2014/main" id="{17DCAC43-17C3-4202-8CCE-BC8FE6196B44}"/>
              </a:ext>
            </a:extLst>
          </p:cNvPr>
          <p:cNvSpPr txBox="1"/>
          <p:nvPr/>
        </p:nvSpPr>
        <p:spPr>
          <a:xfrm>
            <a:off x="251520" y="3416748"/>
            <a:ext cx="822960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it-IT" sz="4000" b="1" i="0" u="none" strike="noStrike" baseline="0" dirty="0">
                <a:solidFill>
                  <a:srgbClr val="C00000"/>
                </a:solidFill>
                <a:latin typeface="Arial" panose="020B0604020202020204" pitchFamily="34" charset="0"/>
              </a:rPr>
              <a:t>Grazie per l’attenzione</a:t>
            </a:r>
            <a:endParaRPr lang="it-IT" sz="40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371606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57200" y="1600201"/>
            <a:ext cx="8401080" cy="3757626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it-IT" sz="3200" b="1" i="0" u="none" strike="noStrike" baseline="0" dirty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</a:endParaRPr>
          </a:p>
          <a:p>
            <a:pPr marL="0" indent="0" algn="ctr">
              <a:buNone/>
            </a:pPr>
            <a:endParaRPr lang="it-IT" sz="3200" b="1" i="0" u="none" strike="noStrike" baseline="0" dirty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</a:endParaRPr>
          </a:p>
          <a:p>
            <a:pPr marL="0" indent="0" algn="ctr">
              <a:buNone/>
            </a:pPr>
            <a:r>
              <a:rPr lang="it-IT" sz="3200" b="1" i="0" u="none" strike="noStrike" baseline="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</a:rPr>
              <a:t>La «nuova» professione forense: moderna, tecnologica e competitiva</a:t>
            </a:r>
          </a:p>
          <a:p>
            <a:pPr marL="0" indent="0" algn="ctr">
              <a:buNone/>
            </a:pPr>
            <a:r>
              <a:rPr lang="it-IT" sz="3200" b="1" i="0" u="none" strike="noStrike" baseline="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</a:rPr>
              <a:t>(anche per gli Studi di medie, piccole e piccolissime dimensioni)</a:t>
            </a:r>
            <a:endParaRPr lang="it-IT" sz="3200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>
          <a:xfrm>
            <a:off x="2000232" y="6000768"/>
            <a:ext cx="4643470" cy="642943"/>
          </a:xfrm>
        </p:spPr>
        <p:txBody>
          <a:bodyPr/>
          <a:lstStyle/>
          <a:p>
            <a:r>
              <a:rPr lang="it-IT" dirty="0">
                <a:solidFill>
                  <a:schemeClr val="bg2">
                    <a:lumMod val="10000"/>
                  </a:schemeClr>
                </a:solidFill>
              </a:rPr>
              <a:t>Avv. Giorgio Lombardi foro di Roma – Avvocati, Web e social network</a:t>
            </a:r>
          </a:p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77277A-7F3B-41B2-B712-3D5764072B3D}" type="slidenum">
              <a:rPr lang="it-IT" smtClean="0"/>
              <a:t>2</a:t>
            </a:fld>
            <a:endParaRPr lang="it-IT"/>
          </a:p>
        </p:txBody>
      </p:sp>
      <p:sp>
        <p:nvSpPr>
          <p:cNvPr id="6" name="Titolo 1">
            <a:extLst>
              <a:ext uri="{FF2B5EF4-FFF2-40B4-BE49-F238E27FC236}">
                <a16:creationId xmlns:a16="http://schemas.microsoft.com/office/drawing/2014/main" id="{F3228920-DA37-4F62-9919-346F21D52B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755597"/>
            <a:ext cx="8229600" cy="1011237"/>
          </a:xfrm>
        </p:spPr>
        <p:txBody>
          <a:bodyPr>
            <a:noAutofit/>
          </a:bodyPr>
          <a:lstStyle/>
          <a:p>
            <a:r>
              <a:rPr lang="it-IT" sz="4800" dirty="0">
                <a:solidFill>
                  <a:schemeClr val="tx2">
                    <a:lumMod val="50000"/>
                  </a:schemeClr>
                </a:solidFill>
              </a:rPr>
              <a:t/>
            </a:r>
            <a:br>
              <a:rPr lang="it-IT" sz="4800" dirty="0">
                <a:solidFill>
                  <a:schemeClr val="tx2">
                    <a:lumMod val="50000"/>
                  </a:schemeClr>
                </a:solidFill>
              </a:rPr>
            </a:br>
            <a:r>
              <a:rPr lang="it-IT" sz="4800" dirty="0">
                <a:solidFill>
                  <a:schemeClr val="tx2">
                    <a:lumMod val="50000"/>
                  </a:schemeClr>
                </a:solidFill>
              </a:rPr>
              <a:t/>
            </a:r>
            <a:br>
              <a:rPr lang="it-IT" sz="4800" dirty="0">
                <a:solidFill>
                  <a:schemeClr val="tx2">
                    <a:lumMod val="50000"/>
                  </a:schemeClr>
                </a:solidFill>
              </a:rPr>
            </a:br>
            <a:r>
              <a:rPr lang="it-IT" sz="4800" dirty="0">
                <a:solidFill>
                  <a:schemeClr val="tx2">
                    <a:lumMod val="50000"/>
                  </a:schemeClr>
                </a:solidFill>
              </a:rPr>
              <a:t>Avvocati</a:t>
            </a:r>
            <a:r>
              <a:rPr lang="it-IT" sz="4400" dirty="0">
                <a:solidFill>
                  <a:schemeClr val="tx2">
                    <a:lumMod val="50000"/>
                  </a:schemeClr>
                </a:solidFill>
              </a:rPr>
              <a:t> , Web e social network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t-IT" sz="5400" dirty="0">
                <a:solidFill>
                  <a:schemeClr val="tx2">
                    <a:lumMod val="50000"/>
                  </a:schemeClr>
                </a:solidFill>
              </a:rPr>
              <a:t>Avvocati , Web e social network</a:t>
            </a:r>
            <a:endParaRPr lang="it-IT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>
          <a:xfrm>
            <a:off x="1785918" y="6357958"/>
            <a:ext cx="5072098" cy="285753"/>
          </a:xfrm>
        </p:spPr>
        <p:txBody>
          <a:bodyPr/>
          <a:lstStyle/>
          <a:p>
            <a:r>
              <a:rPr lang="it-IT" dirty="0">
                <a:solidFill>
                  <a:schemeClr val="bg2">
                    <a:lumMod val="10000"/>
                  </a:schemeClr>
                </a:solidFill>
              </a:rPr>
              <a:t>Avv. Giorgio Lombardi foro di Roma – Avvocati, Web e social network</a:t>
            </a:r>
          </a:p>
          <a:p>
            <a:endParaRPr lang="it-IT" dirty="0"/>
          </a:p>
          <a:p>
            <a:endParaRPr lang="it-IT" dirty="0"/>
          </a:p>
          <a:p>
            <a:r>
              <a:rPr lang="it-IT" dirty="0">
                <a:solidFill>
                  <a:schemeClr val="bg2">
                    <a:lumMod val="10000"/>
                  </a:schemeClr>
                </a:solidFill>
              </a:rPr>
              <a:t>Avv. Giorgio Lombardi foro di Roma – Avvocati, Web e social network</a:t>
            </a:r>
          </a:p>
          <a:p>
            <a:endParaRPr lang="it-IT" dirty="0"/>
          </a:p>
          <a:p>
            <a:endParaRPr lang="it-IT" dirty="0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77277A-7F3B-41B2-B712-3D5764072B3D}" type="slidenum">
              <a:rPr lang="it-IT" smtClean="0"/>
              <a:t>3</a:t>
            </a:fld>
            <a:endParaRPr lang="it-IT"/>
          </a:p>
        </p:txBody>
      </p:sp>
      <p:pic>
        <p:nvPicPr>
          <p:cNvPr id="6" name="Immagine 5">
            <a:extLst>
              <a:ext uri="{FF2B5EF4-FFF2-40B4-BE49-F238E27FC236}">
                <a16:creationId xmlns:a16="http://schemas.microsoft.com/office/drawing/2014/main" id="{E1B3870F-E6FF-4592-AD35-C1EFDCBF011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5576" y="2132856"/>
            <a:ext cx="7311833" cy="3594075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z="4800" dirty="0">
                <a:solidFill>
                  <a:schemeClr val="tx2">
                    <a:lumMod val="50000"/>
                  </a:schemeClr>
                </a:solidFill>
              </a:rPr>
              <a:t>Avvocati , Web e social network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28596" y="1785926"/>
            <a:ext cx="8229600" cy="4840303"/>
          </a:xfrm>
        </p:spPr>
        <p:txBody>
          <a:bodyPr>
            <a:normAutofit/>
          </a:bodyPr>
          <a:lstStyle/>
          <a:p>
            <a:pPr>
              <a:buNone/>
            </a:pPr>
            <a:endParaRPr lang="it-IT" dirty="0">
              <a:solidFill>
                <a:schemeClr val="tx2">
                  <a:lumMod val="50000"/>
                </a:schemeClr>
              </a:solidFill>
            </a:endParaRPr>
          </a:p>
          <a:p>
            <a:pPr marL="0" indent="0" algn="l">
              <a:buNone/>
            </a:pPr>
            <a:r>
              <a:rPr lang="it-IT" sz="1800" b="1" i="0" u="none" strike="noStrike" baseline="0" dirty="0">
                <a:solidFill>
                  <a:schemeClr val="tx2">
                    <a:lumMod val="75000"/>
                  </a:schemeClr>
                </a:solidFill>
                <a:latin typeface="Arial,Bold"/>
              </a:rPr>
              <a:t>Cos’è cambiato</a:t>
            </a:r>
          </a:p>
          <a:p>
            <a:pPr marL="0" indent="0" algn="l">
              <a:spcAft>
                <a:spcPts val="600"/>
              </a:spcAft>
              <a:buNone/>
            </a:pPr>
            <a:r>
              <a:rPr lang="it-IT" sz="1800" i="0" u="none" strike="noStrike" baseline="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</a:rPr>
              <a:t>• Massivo aumento del numero di Avvocati ( 312.663 avvocati italiani iscritti alla Cassa nel 2017 = quasi + 500% rispetto al 1985)</a:t>
            </a:r>
          </a:p>
          <a:p>
            <a:pPr marL="0" indent="0" algn="l">
              <a:spcAft>
                <a:spcPts val="600"/>
              </a:spcAft>
              <a:buNone/>
            </a:pPr>
            <a:r>
              <a:rPr lang="it-IT" sz="1800" i="0" u="none" strike="noStrike" baseline="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</a:rPr>
              <a:t>• Esponenziale aumento accesso internet e dati disponibili in rete</a:t>
            </a:r>
          </a:p>
          <a:p>
            <a:pPr marL="0" indent="0" algn="l">
              <a:spcAft>
                <a:spcPts val="600"/>
              </a:spcAft>
              <a:buNone/>
            </a:pPr>
            <a:r>
              <a:rPr lang="it-IT" sz="1800" i="0" u="none" strike="noStrike" baseline="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</a:rPr>
              <a:t>• (la metà della popolazione globale oggi è connessa)</a:t>
            </a:r>
          </a:p>
          <a:p>
            <a:pPr marL="0" indent="0" algn="l">
              <a:spcAft>
                <a:spcPts val="600"/>
              </a:spcAft>
              <a:buNone/>
            </a:pPr>
            <a:r>
              <a:rPr lang="it-IT" sz="1800" i="0" u="none" strike="noStrike" baseline="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</a:rPr>
              <a:t>• Mutamento delle modalità di incontro di domanda e offerta (e-commerce prima transazione on line 3 giugno 1998 oggi il 10% degli acquisti nel mondo - 53% utenti internet almeno 1 acquisto on line – nel 2017 IT + 19%)</a:t>
            </a:r>
          </a:p>
          <a:p>
            <a:pPr marL="0" indent="0" algn="l">
              <a:spcAft>
                <a:spcPts val="600"/>
              </a:spcAft>
              <a:buNone/>
            </a:pPr>
            <a:r>
              <a:rPr lang="it-IT" sz="1800" i="0" u="none" strike="noStrike" baseline="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</a:rPr>
              <a:t>• Difficile contesto economico finanziario (cancellazione Cassa Forense)</a:t>
            </a:r>
          </a:p>
          <a:p>
            <a:pPr marL="0" indent="0" algn="l">
              <a:spcAft>
                <a:spcPts val="600"/>
              </a:spcAft>
              <a:buNone/>
            </a:pPr>
            <a:r>
              <a:rPr lang="it-IT" sz="1800" i="0" u="none" strike="noStrike" baseline="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</a:rPr>
              <a:t>• Progressiva perdita di prestigio della prestazione (commodity)</a:t>
            </a:r>
            <a:endParaRPr lang="it-IT" sz="2400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>
          <a:xfrm>
            <a:off x="2293099" y="6356350"/>
            <a:ext cx="4500594" cy="287360"/>
          </a:xfrm>
        </p:spPr>
        <p:txBody>
          <a:bodyPr/>
          <a:lstStyle/>
          <a:p>
            <a:r>
              <a:rPr lang="it-IT" sz="1100" dirty="0">
                <a:solidFill>
                  <a:schemeClr val="tx2">
                    <a:lumMod val="50000"/>
                  </a:schemeClr>
                </a:solidFill>
              </a:rPr>
              <a:t>Avv. Giorgio Lombardi foro di Roma – Avvocati, Web e social network</a:t>
            </a:r>
          </a:p>
          <a:p>
            <a:endParaRPr lang="it-IT" dirty="0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77277A-7F3B-41B2-B712-3D5764072B3D}" type="slidenum">
              <a:rPr lang="it-IT" smtClean="0"/>
              <a:t>4</a:t>
            </a:fld>
            <a:endParaRPr lang="it-IT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z="4800" dirty="0">
                <a:solidFill>
                  <a:schemeClr val="tx2">
                    <a:lumMod val="50000"/>
                  </a:schemeClr>
                </a:solidFill>
              </a:rPr>
              <a:t>Avvocati , Web e social network</a:t>
            </a:r>
            <a:endParaRPr lang="it-IT" dirty="0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>
          <a:xfrm>
            <a:off x="2000232" y="6572248"/>
            <a:ext cx="4857784" cy="285752"/>
          </a:xfrm>
        </p:spPr>
        <p:txBody>
          <a:bodyPr/>
          <a:lstStyle/>
          <a:p>
            <a:endParaRPr lang="it-IT" sz="1200" dirty="0">
              <a:solidFill>
                <a:schemeClr val="tx2">
                  <a:lumMod val="50000"/>
                </a:schemeClr>
              </a:solidFill>
            </a:endParaRPr>
          </a:p>
          <a:p>
            <a:endParaRPr lang="it-IT" sz="1200" dirty="0">
              <a:solidFill>
                <a:schemeClr val="tx2">
                  <a:lumMod val="50000"/>
                </a:schemeClr>
              </a:solidFill>
            </a:endParaRPr>
          </a:p>
          <a:p>
            <a:endParaRPr lang="it-IT" sz="1200" dirty="0">
              <a:solidFill>
                <a:schemeClr val="tx2">
                  <a:lumMod val="50000"/>
                </a:schemeClr>
              </a:solidFill>
            </a:endParaRPr>
          </a:p>
          <a:p>
            <a:endParaRPr lang="it-IT" sz="1200" dirty="0">
              <a:solidFill>
                <a:schemeClr val="tx2">
                  <a:lumMod val="50000"/>
                </a:schemeClr>
              </a:solidFill>
            </a:endParaRPr>
          </a:p>
          <a:p>
            <a:endParaRPr lang="it-IT" sz="1200" dirty="0">
              <a:solidFill>
                <a:schemeClr val="tx2">
                  <a:lumMod val="50000"/>
                </a:schemeClr>
              </a:solidFill>
            </a:endParaRPr>
          </a:p>
          <a:p>
            <a:r>
              <a:rPr lang="it-IT" sz="1200" dirty="0">
                <a:solidFill>
                  <a:schemeClr val="tx2">
                    <a:lumMod val="50000"/>
                  </a:schemeClr>
                </a:solidFill>
              </a:rPr>
              <a:t>Avv. Giorgio Lombardi foro di Roma – Avvocati, Web e social network</a:t>
            </a:r>
          </a:p>
          <a:p>
            <a:endParaRPr lang="it-IT" dirty="0"/>
          </a:p>
          <a:p>
            <a:endParaRPr lang="it-IT" dirty="0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77277A-7F3B-41B2-B712-3D5764072B3D}" type="slidenum">
              <a:rPr lang="it-IT" smtClean="0"/>
              <a:t>5</a:t>
            </a:fld>
            <a:endParaRPr lang="it-IT"/>
          </a:p>
        </p:txBody>
      </p:sp>
      <p:pic>
        <p:nvPicPr>
          <p:cNvPr id="6" name="Segnaposto contenuto 5">
            <a:extLst>
              <a:ext uri="{FF2B5EF4-FFF2-40B4-BE49-F238E27FC236}">
                <a16:creationId xmlns:a16="http://schemas.microsoft.com/office/drawing/2014/main" id="{12997E00-4740-417C-85B2-9E8C739EF908}"/>
              </a:ext>
            </a:extLst>
          </p:cNvPr>
          <p:cNvPicPr>
            <a:picLocks noGrp="1"/>
          </p:cNvPicPr>
          <p:nvPr>
            <p:ph idx="1"/>
          </p:nvPr>
        </p:nvPicPr>
        <p:blipFill>
          <a:blip r:embed="rId2"/>
          <a:srcRect l="1687" t="36717" r="17416" b="3384"/>
          <a:stretch>
            <a:fillRect/>
          </a:stretch>
        </p:blipFill>
        <p:spPr bwMode="auto">
          <a:xfrm>
            <a:off x="457200" y="2204864"/>
            <a:ext cx="8229600" cy="36022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t-IT" sz="5400" dirty="0">
                <a:solidFill>
                  <a:schemeClr val="tx2">
                    <a:lumMod val="50000"/>
                  </a:schemeClr>
                </a:solidFill>
              </a:rPr>
              <a:t>Avvocati , Web e social network</a:t>
            </a:r>
            <a:endParaRPr lang="it-IT" dirty="0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>
          <a:xfrm>
            <a:off x="2143108" y="6356350"/>
            <a:ext cx="5286412" cy="365125"/>
          </a:xfrm>
        </p:spPr>
        <p:txBody>
          <a:bodyPr/>
          <a:lstStyle/>
          <a:p>
            <a:r>
              <a:rPr lang="it-IT" sz="1200" dirty="0">
                <a:solidFill>
                  <a:schemeClr val="tx2">
                    <a:lumMod val="50000"/>
                  </a:schemeClr>
                </a:solidFill>
              </a:rPr>
              <a:t>Avv. Giorgio Lombardi foro di Roma – Avvocati, Web e social network</a:t>
            </a:r>
          </a:p>
          <a:p>
            <a:endParaRPr lang="it-IT" dirty="0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77277A-7F3B-41B2-B712-3D5764072B3D}" type="slidenum">
              <a:rPr lang="it-IT" smtClean="0"/>
              <a:t>6</a:t>
            </a:fld>
            <a:endParaRPr lang="it-IT"/>
          </a:p>
        </p:txBody>
      </p:sp>
      <p:pic>
        <p:nvPicPr>
          <p:cNvPr id="6" name="Segnaposto contenuto 5">
            <a:extLst>
              <a:ext uri="{FF2B5EF4-FFF2-40B4-BE49-F238E27FC236}">
                <a16:creationId xmlns:a16="http://schemas.microsoft.com/office/drawing/2014/main" id="{ECD1A575-9B5C-42A8-8C31-D2BE04778565}"/>
              </a:ext>
            </a:extLst>
          </p:cNvPr>
          <p:cNvPicPr>
            <a:picLocks noGrp="1"/>
          </p:cNvPicPr>
          <p:nvPr>
            <p:ph idx="1"/>
          </p:nvPr>
        </p:nvPicPr>
        <p:blipFill>
          <a:blip r:embed="rId2" cstate="print"/>
          <a:srcRect l="1497" t="36548" r="17512" b="3723"/>
          <a:stretch>
            <a:fillRect/>
          </a:stretch>
        </p:blipFill>
        <p:spPr bwMode="auto">
          <a:xfrm>
            <a:off x="539552" y="2204864"/>
            <a:ext cx="7992888" cy="35283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t-IT" sz="5400" dirty="0">
                <a:solidFill>
                  <a:schemeClr val="tx2">
                    <a:lumMod val="50000"/>
                  </a:schemeClr>
                </a:solidFill>
              </a:rPr>
              <a:t>Avvocati , Web e social network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l">
              <a:buNone/>
            </a:pPr>
            <a:endParaRPr lang="it-IT" sz="1800" b="1" i="0" u="none" strike="noStrike" baseline="0" dirty="0">
              <a:solidFill>
                <a:schemeClr val="tx2">
                  <a:lumMod val="75000"/>
                </a:schemeClr>
              </a:solidFill>
              <a:latin typeface="Arial,Bold"/>
            </a:endParaRPr>
          </a:p>
          <a:p>
            <a:pPr marL="0" indent="0" algn="l">
              <a:buNone/>
            </a:pPr>
            <a:r>
              <a:rPr lang="it-IT" sz="2000" b="1" i="0" u="none" strike="noStrike" baseline="0" dirty="0">
                <a:solidFill>
                  <a:schemeClr val="tx2">
                    <a:lumMod val="75000"/>
                  </a:schemeClr>
                </a:solidFill>
                <a:latin typeface="Arial,Bold"/>
              </a:rPr>
              <a:t>Perché l’avvocato deve cambiare passo</a:t>
            </a:r>
          </a:p>
          <a:p>
            <a:pPr marL="0" indent="0" algn="l">
              <a:spcAft>
                <a:spcPts val="1200"/>
              </a:spcAft>
              <a:buNone/>
            </a:pPr>
            <a:r>
              <a:rPr lang="it-IT" sz="2000" b="0" i="0" u="none" strike="noStrike" baseline="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</a:rPr>
              <a:t>• Contesto economico di crisi e redditi in diminuzione</a:t>
            </a:r>
          </a:p>
          <a:p>
            <a:pPr marL="0" indent="0" algn="l">
              <a:spcAft>
                <a:spcPts val="1200"/>
              </a:spcAft>
              <a:buNone/>
            </a:pPr>
            <a:r>
              <a:rPr lang="it-IT" sz="2000" b="0" i="0" u="none" strike="noStrike" baseline="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</a:rPr>
              <a:t>(reddito medio annuo € 38.000).</a:t>
            </a:r>
          </a:p>
          <a:p>
            <a:pPr marL="0" indent="0" algn="l">
              <a:spcAft>
                <a:spcPts val="1200"/>
              </a:spcAft>
              <a:buNone/>
            </a:pPr>
            <a:r>
              <a:rPr lang="it-IT" sz="2000" b="0" i="0" u="none" strike="noStrike" baseline="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</a:rPr>
              <a:t>• Mercato altamente competitivo e allargato.</a:t>
            </a:r>
          </a:p>
          <a:p>
            <a:pPr marL="0" indent="0" algn="l">
              <a:spcAft>
                <a:spcPts val="1200"/>
              </a:spcAft>
              <a:buNone/>
            </a:pPr>
            <a:r>
              <a:rPr lang="it-IT" sz="2000" b="0" i="0" u="none" strike="noStrike" baseline="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</a:rPr>
              <a:t>• Cliente più consapevole e più informato di un tempo.</a:t>
            </a:r>
          </a:p>
          <a:p>
            <a:pPr marL="0" indent="0" algn="l">
              <a:spcAft>
                <a:spcPts val="1200"/>
              </a:spcAft>
              <a:buNone/>
            </a:pPr>
            <a:r>
              <a:rPr lang="it-IT" sz="2000" b="0" i="0" u="none" strike="noStrike" baseline="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</a:rPr>
              <a:t>• Servizio legale percepito come commodity e non più come prestazione intellettuale specialistica.</a:t>
            </a:r>
          </a:p>
          <a:p>
            <a:pPr marL="0" indent="0" algn="l">
              <a:spcAft>
                <a:spcPts val="1200"/>
              </a:spcAft>
              <a:buNone/>
            </a:pPr>
            <a:r>
              <a:rPr lang="it-IT" sz="2000" b="0" i="0" u="none" strike="noStrike" baseline="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</a:rPr>
              <a:t>• Scarsa propensione a fare rete.</a:t>
            </a:r>
            <a:endParaRPr lang="it-IT" sz="2000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>
          <a:xfrm>
            <a:off x="2071670" y="6356350"/>
            <a:ext cx="4857784" cy="365125"/>
          </a:xfrm>
        </p:spPr>
        <p:txBody>
          <a:bodyPr/>
          <a:lstStyle/>
          <a:p>
            <a:r>
              <a:rPr lang="it-IT" sz="1200" dirty="0">
                <a:solidFill>
                  <a:schemeClr val="tx2">
                    <a:lumMod val="50000"/>
                  </a:schemeClr>
                </a:solidFill>
              </a:rPr>
              <a:t>Avv. Giorgio Lombardi foro di Roma – Avvocati, Web e social network</a:t>
            </a:r>
          </a:p>
          <a:p>
            <a:endParaRPr lang="it-IT" dirty="0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77277A-7F3B-41B2-B712-3D5764072B3D}" type="slidenum">
              <a:rPr lang="it-IT" smtClean="0"/>
              <a:t>7</a:t>
            </a:fld>
            <a:endParaRPr lang="it-IT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z="4800" dirty="0">
                <a:solidFill>
                  <a:schemeClr val="tx2">
                    <a:lumMod val="50000"/>
                  </a:schemeClr>
                </a:solidFill>
              </a:rPr>
              <a:t>Avvocati , Web e social network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28596" y="1857364"/>
            <a:ext cx="8229600" cy="5143536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it-IT" sz="2000" b="1" i="0" u="none" strike="noStrike" baseline="0" dirty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</a:endParaRPr>
          </a:p>
          <a:p>
            <a:pPr marL="0" indent="0" algn="ctr">
              <a:buNone/>
            </a:pPr>
            <a:r>
              <a:rPr lang="it-IT" sz="2000" b="1" i="0" u="none" strike="noStrike" baseline="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</a:rPr>
              <a:t>Come la tecnologia ha mutato contesto sociale</a:t>
            </a:r>
          </a:p>
          <a:p>
            <a:pPr marL="0" indent="0" algn="ctr">
              <a:buNone/>
            </a:pPr>
            <a:r>
              <a:rPr lang="it-IT" sz="2000" b="1" i="0" u="none" strike="noStrike" baseline="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</a:rPr>
              <a:t>e prassi professionali</a:t>
            </a:r>
          </a:p>
          <a:p>
            <a:pPr marL="0" indent="0" algn="l">
              <a:spcAft>
                <a:spcPts val="1200"/>
              </a:spcAft>
              <a:buNone/>
            </a:pPr>
            <a:r>
              <a:rPr lang="it-IT" sz="1800" b="0" i="0" u="none" strike="noStrike" baseline="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</a:rPr>
              <a:t>• Diffusione massiccia di dispositivi mobili e generale automatismo di verifica in rete prima di scegliere la fonte ove acquistare beni e servizi.</a:t>
            </a:r>
          </a:p>
          <a:p>
            <a:pPr marL="0" indent="0" algn="l">
              <a:spcAft>
                <a:spcPts val="1200"/>
              </a:spcAft>
              <a:buNone/>
            </a:pPr>
            <a:r>
              <a:rPr lang="it-IT" sz="1800" b="0" i="0" u="none" strike="noStrike" baseline="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</a:rPr>
              <a:t>• La rete come grande piazza internazionale dove proporre il servizio legale in una dimensione “liquida” senza confini geografici: gli avvocati di altri paesi interagiscono con la nostra potenziale clientela e noi con la loro.</a:t>
            </a:r>
          </a:p>
          <a:p>
            <a:pPr marL="0" indent="0" algn="l">
              <a:spcAft>
                <a:spcPts val="1200"/>
              </a:spcAft>
              <a:buNone/>
            </a:pPr>
            <a:r>
              <a:rPr lang="it-IT" sz="1800" b="0" i="0" u="none" strike="noStrike" baseline="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</a:rPr>
              <a:t>• Avvento processo telematico e conseguenti modifiche di prassi.</a:t>
            </a:r>
          </a:p>
          <a:p>
            <a:pPr marL="0" indent="0" algn="l">
              <a:spcAft>
                <a:spcPts val="1200"/>
              </a:spcAft>
              <a:buNone/>
            </a:pPr>
            <a:r>
              <a:rPr lang="it-IT" sz="1800" b="0" i="0" u="none" strike="noStrike" baseline="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</a:rPr>
              <a:t>• Recenti aperture deontologiche in tema di comunicazione e promozione della professione forense.</a:t>
            </a:r>
            <a:endParaRPr lang="it-IT" sz="1800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>
          <a:xfrm>
            <a:off x="2143108" y="6500834"/>
            <a:ext cx="4857784" cy="357166"/>
          </a:xfrm>
        </p:spPr>
        <p:txBody>
          <a:bodyPr/>
          <a:lstStyle/>
          <a:p>
            <a:r>
              <a:rPr lang="it-IT" sz="1200" dirty="0">
                <a:solidFill>
                  <a:schemeClr val="tx2">
                    <a:lumMod val="50000"/>
                  </a:schemeClr>
                </a:solidFill>
              </a:rPr>
              <a:t>Avv. Giorgio Lombardi foro di Roma – Avvocati, Web e social network</a:t>
            </a:r>
          </a:p>
          <a:p>
            <a:endParaRPr lang="it-IT" dirty="0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77277A-7F3B-41B2-B712-3D5764072B3D}" type="slidenum">
              <a:rPr lang="it-IT" smtClean="0"/>
              <a:t>8</a:t>
            </a:fld>
            <a:endParaRPr lang="it-IT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z="4800" dirty="0">
                <a:solidFill>
                  <a:schemeClr val="tx2">
                    <a:lumMod val="50000"/>
                  </a:schemeClr>
                </a:solidFill>
              </a:rPr>
              <a:t>Avvocati , Web e social network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28596" y="1857364"/>
            <a:ext cx="8229600" cy="5143536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it-IT" sz="2000" b="1" i="0" u="none" strike="noStrike" baseline="0" dirty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</a:endParaRPr>
          </a:p>
          <a:p>
            <a:pPr marL="0" indent="0" algn="ctr">
              <a:buNone/>
            </a:pPr>
            <a:endParaRPr lang="it-IT" sz="3600" b="0" i="0" u="none" strike="noStrike" baseline="0" dirty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</a:endParaRPr>
          </a:p>
          <a:p>
            <a:pPr marL="0" indent="0" algn="ctr">
              <a:buNone/>
            </a:pPr>
            <a:r>
              <a:rPr lang="it-IT" sz="3600" b="0" i="0" u="none" strike="noStrike" baseline="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</a:rPr>
              <a:t>Gli strumenti che l’avvocato</a:t>
            </a:r>
          </a:p>
          <a:p>
            <a:pPr marL="0" indent="0" algn="ctr">
              <a:buNone/>
            </a:pPr>
            <a:r>
              <a:rPr lang="it-IT" sz="3600" b="0" i="0" u="none" strike="noStrike" baseline="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</a:rPr>
              <a:t>«moderno» deve mettere in atto:</a:t>
            </a:r>
          </a:p>
          <a:p>
            <a:pPr marL="0" indent="0" algn="ctr">
              <a:buNone/>
            </a:pPr>
            <a:r>
              <a:rPr lang="it-IT" sz="3600" b="1" i="0" u="none" strike="noStrike" baseline="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</a:rPr>
              <a:t>cambiare modo di comunicare</a:t>
            </a:r>
            <a:endParaRPr lang="it-IT" sz="3600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>
          <a:xfrm>
            <a:off x="2143108" y="6500834"/>
            <a:ext cx="4857784" cy="357166"/>
          </a:xfrm>
        </p:spPr>
        <p:txBody>
          <a:bodyPr/>
          <a:lstStyle/>
          <a:p>
            <a:r>
              <a:rPr lang="it-IT" sz="1200" dirty="0">
                <a:solidFill>
                  <a:schemeClr val="tx2">
                    <a:lumMod val="50000"/>
                  </a:schemeClr>
                </a:solidFill>
              </a:rPr>
              <a:t>Avv. Giorgio Lombardi foro di Roma – Avvocati, Web e social network</a:t>
            </a:r>
          </a:p>
          <a:p>
            <a:endParaRPr lang="it-IT" dirty="0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77277A-7F3B-41B2-B712-3D5764072B3D}" type="slidenum">
              <a:rPr lang="it-IT" smtClean="0"/>
              <a:t>9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790053415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quinozio">
  <a:themeElements>
    <a:clrScheme name="Personalizzato 2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FFFFFF"/>
      </a:accent1>
      <a:accent2>
        <a:srgbClr val="FFFFFF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Equinozio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Equinozio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85</TotalTime>
  <Words>919</Words>
  <Application>Microsoft Office PowerPoint</Application>
  <PresentationFormat>Presentazione su schermo (4:3)</PresentationFormat>
  <Paragraphs>122</Paragraphs>
  <Slides>19</Slides>
  <Notes>1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5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19</vt:i4>
      </vt:variant>
    </vt:vector>
  </HeadingPairs>
  <TitlesOfParts>
    <vt:vector size="25" baseType="lpstr">
      <vt:lpstr>Arial</vt:lpstr>
      <vt:lpstr>Arial,Bold</vt:lpstr>
      <vt:lpstr>Calibri</vt:lpstr>
      <vt:lpstr>Constantia</vt:lpstr>
      <vt:lpstr>Wingdings 2</vt:lpstr>
      <vt:lpstr>Equinozio</vt:lpstr>
      <vt:lpstr>Avvocati , Web e social network</vt:lpstr>
      <vt:lpstr>  Avvocati , Web e social network</vt:lpstr>
      <vt:lpstr>Avvocati , Web e social network</vt:lpstr>
      <vt:lpstr>Avvocati , Web e social network</vt:lpstr>
      <vt:lpstr>Avvocati , Web e social network</vt:lpstr>
      <vt:lpstr>Avvocati , Web e social network</vt:lpstr>
      <vt:lpstr>Avvocati , Web e social network</vt:lpstr>
      <vt:lpstr>Avvocati , Web e social network</vt:lpstr>
      <vt:lpstr>Avvocati , Web e social network</vt:lpstr>
      <vt:lpstr>Avvocati , Web e social network</vt:lpstr>
      <vt:lpstr>Avvocati , Web e social network</vt:lpstr>
      <vt:lpstr>Avvocati , Web e social network</vt:lpstr>
      <vt:lpstr>Avvocati , Web e social network</vt:lpstr>
      <vt:lpstr>Avvocati , Web e social network</vt:lpstr>
      <vt:lpstr>Avvocati , Web e social network</vt:lpstr>
      <vt:lpstr>Avvocati , Web e social network</vt:lpstr>
      <vt:lpstr>Avvocati , Web e social network</vt:lpstr>
      <vt:lpstr>Avvocati , Web e social network</vt:lpstr>
      <vt:lpstr>Avvocati , Web e social network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Il preventivo obbligatorio</dc:title>
  <dc:creator>Donatella Timperi</dc:creator>
  <cp:lastModifiedBy>giorgio</cp:lastModifiedBy>
  <cp:revision>28</cp:revision>
  <cp:lastPrinted>2021-09-27T16:45:41Z</cp:lastPrinted>
  <dcterms:created xsi:type="dcterms:W3CDTF">2018-11-18T17:14:03Z</dcterms:created>
  <dcterms:modified xsi:type="dcterms:W3CDTF">2023-04-17T15:17:52Z</dcterms:modified>
</cp:coreProperties>
</file>